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57" r:id="rId4"/>
    <p:sldId id="285" r:id="rId5"/>
    <p:sldId id="284" r:id="rId6"/>
    <p:sldId id="283" r:id="rId7"/>
    <p:sldId id="282" r:id="rId8"/>
    <p:sldId id="275" r:id="rId9"/>
    <p:sldId id="281" r:id="rId10"/>
    <p:sldId id="274" r:id="rId11"/>
    <p:sldId id="289" r:id="rId12"/>
    <p:sldId id="292" r:id="rId13"/>
    <p:sldId id="290" r:id="rId14"/>
    <p:sldId id="286" r:id="rId15"/>
    <p:sldId id="267" r:id="rId16"/>
    <p:sldId id="270" r:id="rId17"/>
    <p:sldId id="269" r:id="rId18"/>
    <p:sldId id="266" r:id="rId19"/>
    <p:sldId id="265" r:id="rId20"/>
    <p:sldId id="264" r:id="rId21"/>
    <p:sldId id="268" r:id="rId22"/>
    <p:sldId id="263" r:id="rId23"/>
    <p:sldId id="262" r:id="rId24"/>
    <p:sldId id="261" r:id="rId25"/>
    <p:sldId id="260" r:id="rId26"/>
    <p:sldId id="272" r:id="rId27"/>
    <p:sldId id="259" r:id="rId28"/>
    <p:sldId id="287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23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Скругленный прямоугольник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Скругленный прямоугольник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Скругленный прямоугольник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Скругленный прямоугольник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22.05.2025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068960"/>
            <a:ext cx="9144000" cy="1731640"/>
          </a:xfrm>
        </p:spPr>
        <p:txBody>
          <a:bodyPr>
            <a:noAutofit/>
          </a:bodyPr>
          <a:lstStyle/>
          <a:p>
            <a:r>
              <a:rPr lang="en-US" sz="11500" b="1" dirty="0"/>
              <a:t>ELEMENTARY</a:t>
            </a:r>
            <a:endParaRPr lang="ru-RU" sz="11500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ТРЕНИРУЕМ МЫШЕЧНУЮ ПАМЯТЬ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79512" y="980728"/>
            <a:ext cx="8964488" cy="5877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3600" dirty="0"/>
              <a:t>Моя собака умная</a:t>
            </a:r>
          </a:p>
          <a:p>
            <a:pPr marL="514350" indent="-514350">
              <a:buAutoNum type="arabicPeriod"/>
            </a:pPr>
            <a:r>
              <a:rPr lang="ru-RU" sz="3600" dirty="0"/>
              <a:t>Ее парень красивый</a:t>
            </a:r>
          </a:p>
          <a:p>
            <a:pPr marL="514350" indent="-514350">
              <a:buAutoNum type="arabicPeriod"/>
            </a:pPr>
            <a:r>
              <a:rPr lang="ru-RU" sz="3600" dirty="0"/>
              <a:t>Наш кот быстрый</a:t>
            </a:r>
          </a:p>
          <a:p>
            <a:pPr marL="514350" indent="-514350">
              <a:buAutoNum type="arabicPeriod"/>
            </a:pPr>
            <a:r>
              <a:rPr lang="ru-RU" sz="3600" dirty="0"/>
              <a:t>Мой папа богатый</a:t>
            </a:r>
          </a:p>
          <a:p>
            <a:pPr marL="514350" indent="-514350">
              <a:buAutoNum type="arabicPeriod"/>
            </a:pPr>
            <a:r>
              <a:rPr lang="ru-RU" sz="3600" dirty="0"/>
              <a:t>Твой сын учиться?</a:t>
            </a:r>
          </a:p>
          <a:p>
            <a:pPr marL="514350" indent="-514350">
              <a:buAutoNum type="arabicPeriod"/>
            </a:pPr>
            <a:r>
              <a:rPr lang="ru-RU" sz="3600" dirty="0"/>
              <a:t>Их сестра в Париже</a:t>
            </a:r>
          </a:p>
          <a:p>
            <a:pPr marL="514350" indent="-514350">
              <a:buAutoNum type="arabicPeriod"/>
            </a:pPr>
            <a:r>
              <a:rPr lang="ru-RU" sz="3600" dirty="0"/>
              <a:t>Наши дети в школе</a:t>
            </a:r>
          </a:p>
          <a:p>
            <a:pPr marL="514350" indent="-514350">
              <a:buAutoNum type="arabicPeriod"/>
            </a:pPr>
            <a:r>
              <a:rPr lang="ru-RU" sz="3600" dirty="0"/>
              <a:t>Ее родители были в Европе</a:t>
            </a:r>
          </a:p>
          <a:p>
            <a:pPr marL="514350" indent="-514350">
              <a:buAutoNum type="arabicPeriod"/>
            </a:pPr>
            <a:r>
              <a:rPr lang="ru-RU" sz="3600" dirty="0"/>
              <a:t>Их дом не был дорогим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0A691-25A9-4E90-A36C-28915421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dirty="0"/>
              <a:t>Возвратные местоимения </a:t>
            </a:r>
            <a:endParaRPr lang="ru-KG" sz="6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ABE99A-8EAB-40F9-AA0C-70EB2E80952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0" y="2585720"/>
            <a:ext cx="9144000" cy="42276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действие направлено на субъект: 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He hurt himself.</a:t>
            </a:r>
            <a:endParaRPr lang="ru-RU" sz="4000" dirty="0"/>
          </a:p>
          <a:p>
            <a:pPr marL="0" indent="0" algn="ctr">
              <a:buNone/>
            </a:pPr>
            <a:r>
              <a:rPr lang="en-US" sz="4000" dirty="0"/>
              <a:t>He introduced him</a:t>
            </a:r>
            <a:br>
              <a:rPr lang="en-US" sz="4000" dirty="0"/>
            </a:br>
            <a:r>
              <a:rPr lang="en-US" sz="4000" dirty="0"/>
              <a:t>He introduced himself</a:t>
            </a:r>
            <a:endParaRPr lang="ru-KG" sz="4000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379B8D4F-BBC1-433A-8D95-0CFC1B0D35EC}"/>
              </a:ext>
            </a:extLst>
          </p:cNvPr>
          <p:cNvGraphicFramePr>
            <a:graphicFrameLocks noGrp="1"/>
          </p:cNvGraphicFramePr>
          <p:nvPr/>
        </p:nvGraphicFramePr>
        <p:xfrm>
          <a:off x="0" y="1397000"/>
          <a:ext cx="9144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3419067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dirty="0"/>
                        <a:t>-</a:t>
                      </a:r>
                      <a:r>
                        <a:rPr lang="en-US" sz="3600" dirty="0"/>
                        <a:t>myself, yourself, himself, herself, itself, ourselves, yourselves, themselves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24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26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9E40B-AD0B-17AE-9DE0-20476DB2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BDF371-9AE1-49F4-0D90-D345065F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6000" dirty="0"/>
              <a:t>Возвратные местоимения </a:t>
            </a:r>
            <a:endParaRPr lang="ru-KG" sz="6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2FCD66-1FE4-C67C-4116-94F652804E8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0" y="2585720"/>
            <a:ext cx="9144000" cy="422765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1)</a:t>
            </a:r>
            <a:r>
              <a:rPr lang="ru-RU" sz="4000" dirty="0"/>
              <a:t>Когда субъект и объект — один и тот же человек</a:t>
            </a:r>
            <a:endParaRPr lang="en-US" sz="4000" dirty="0"/>
          </a:p>
          <a:p>
            <a:pPr marL="0" indent="0" algn="ctr">
              <a:buNone/>
            </a:pPr>
            <a:r>
              <a:rPr lang="ru-RU" sz="4000" dirty="0" err="1"/>
              <a:t>He</a:t>
            </a:r>
            <a:r>
              <a:rPr lang="ru-RU" sz="4000" dirty="0"/>
              <a:t> </a:t>
            </a:r>
            <a:r>
              <a:rPr lang="ru-RU" sz="4000" dirty="0" err="1"/>
              <a:t>blames</a:t>
            </a:r>
            <a:r>
              <a:rPr lang="ru-RU" sz="4000" dirty="0"/>
              <a:t> </a:t>
            </a:r>
            <a:r>
              <a:rPr lang="ru-RU" sz="4000" dirty="0" err="1"/>
              <a:t>himself</a:t>
            </a:r>
            <a:r>
              <a:rPr lang="ru-RU" sz="4000" dirty="0"/>
              <a:t>. — Он винит себя.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2)</a:t>
            </a:r>
            <a:r>
              <a:rPr lang="ru-RU" sz="4000" dirty="0"/>
              <a:t>Чтобы подчеркнуть, что кто-то сделал что-то сам, без помощи</a:t>
            </a:r>
            <a:endParaRPr lang="en-US" sz="4000" dirty="0"/>
          </a:p>
          <a:p>
            <a:pPr marL="0" indent="0" algn="ctr">
              <a:buNone/>
            </a:pPr>
            <a:r>
              <a:rPr lang="ru-RU" sz="4000" dirty="0"/>
              <a:t>I </a:t>
            </a:r>
            <a:r>
              <a:rPr lang="ru-RU" sz="4000" dirty="0" err="1"/>
              <a:t>cooked</a:t>
            </a:r>
            <a:r>
              <a:rPr lang="ru-RU" sz="4000" dirty="0"/>
              <a:t> </a:t>
            </a:r>
            <a:r>
              <a:rPr lang="ru-RU" sz="4000" dirty="0" err="1"/>
              <a:t>it</a:t>
            </a:r>
            <a:r>
              <a:rPr lang="ru-RU" sz="4000" dirty="0"/>
              <a:t> </a:t>
            </a:r>
            <a:r>
              <a:rPr lang="ru-RU" sz="4000" dirty="0" err="1"/>
              <a:t>myself</a:t>
            </a:r>
            <a:r>
              <a:rPr lang="ru-RU" sz="4000" dirty="0"/>
              <a:t>. 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3)</a:t>
            </a:r>
            <a:r>
              <a:rPr lang="ru-RU" sz="4000" dirty="0"/>
              <a:t>Я сам это </a:t>
            </a:r>
            <a:r>
              <a:rPr lang="ru-RU" sz="4000" dirty="0" err="1"/>
              <a:t>приготовил.В</a:t>
            </a:r>
            <a:r>
              <a:rPr lang="ru-RU" sz="4000" dirty="0"/>
              <a:t> устойчивых выражениях</a:t>
            </a:r>
            <a:endParaRPr lang="en-US" sz="4000" dirty="0"/>
          </a:p>
          <a:p>
            <a:pPr marL="0" indent="0" algn="ctr">
              <a:buNone/>
            </a:pPr>
            <a:r>
              <a:rPr lang="ru-RU" sz="4000" dirty="0" err="1"/>
              <a:t>Behave</a:t>
            </a:r>
            <a:r>
              <a:rPr lang="ru-RU" sz="4000" dirty="0"/>
              <a:t> </a:t>
            </a:r>
            <a:r>
              <a:rPr lang="ru-RU" sz="4000" dirty="0" err="1"/>
              <a:t>yourself</a:t>
            </a:r>
            <a:r>
              <a:rPr lang="ru-RU" sz="4000" dirty="0"/>
              <a:t>! — Веди себя хорошо!</a:t>
            </a:r>
            <a:endParaRPr lang="ru-KG" sz="4000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E9A0AB83-AACE-3BAD-B17C-008E661731DF}"/>
              </a:ext>
            </a:extLst>
          </p:cNvPr>
          <p:cNvGraphicFramePr>
            <a:graphicFrameLocks noGrp="1"/>
          </p:cNvGraphicFramePr>
          <p:nvPr/>
        </p:nvGraphicFramePr>
        <p:xfrm>
          <a:off x="0" y="1397000"/>
          <a:ext cx="9144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3419067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600" dirty="0"/>
                        <a:t>-</a:t>
                      </a:r>
                      <a:r>
                        <a:rPr lang="en-US" sz="3600" dirty="0"/>
                        <a:t>myself, yourself, himself, herself, itself, ourselves, yourselves, themselves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24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107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596F-2D4C-F0A1-8E0A-183F5BC82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10BE6-95B7-EC05-81E0-D6226EA1E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ТРЕНИРУЕМ МЫШЕЧНУЮ ПАМЯТЬ</a:t>
            </a:r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F1131359-7FAB-0FD1-1CE9-B6971B06F75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980728"/>
            <a:ext cx="8964488" cy="5877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600" dirty="0"/>
              <a:t>I hurt myself. </a:t>
            </a:r>
          </a:p>
          <a:p>
            <a:pPr marL="514350" indent="-514350">
              <a:buAutoNum type="arabicPeriod"/>
            </a:pPr>
            <a:r>
              <a:rPr lang="en-US" sz="3600" dirty="0"/>
              <a:t>She looked at herself in the mirror. </a:t>
            </a:r>
          </a:p>
          <a:p>
            <a:pPr marL="514350" indent="-514350">
              <a:buAutoNum type="arabicPeriod"/>
            </a:pPr>
            <a:r>
              <a:rPr lang="en-US" sz="3600" dirty="0"/>
              <a:t>We did it ourselves. </a:t>
            </a:r>
          </a:p>
          <a:p>
            <a:pPr marL="514350" indent="-514350">
              <a:buAutoNum type="arabicPeriod"/>
            </a:pPr>
            <a:r>
              <a:rPr lang="en-US" sz="3600" dirty="0"/>
              <a:t>You might hurt yourself.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86920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5448"/>
            <a:ext cx="9144000" cy="12527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1484785"/>
            <a:ext cx="9144000" cy="5373216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2800" dirty="0">
              <a:latin typeface="Agency FB" pitchFamily="34" charset="0"/>
            </a:endParaRPr>
          </a:p>
          <a:p>
            <a:pPr algn="ctr">
              <a:buNone/>
            </a:pPr>
            <a:endParaRPr lang="en-US" sz="2800" dirty="0">
              <a:latin typeface="Agency FB" pitchFamily="34" charset="0"/>
            </a:endParaRPr>
          </a:p>
          <a:p>
            <a:pPr algn="ctr">
              <a:buNone/>
            </a:pPr>
            <a:r>
              <a:rPr lang="en-US" sz="2800" dirty="0">
                <a:latin typeface="Agency FB" pitchFamily="34" charset="0"/>
              </a:rPr>
              <a:t>                                                    </a:t>
            </a:r>
          </a:p>
          <a:p>
            <a:pPr algn="ctr">
              <a:buNone/>
            </a:pPr>
            <a:endParaRPr lang="en-US" sz="2800" dirty="0">
              <a:latin typeface="Agency FB" pitchFamily="34" charset="0"/>
            </a:endParaRPr>
          </a:p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0" y="44624"/>
          <a:ext cx="9144000" cy="689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0253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КТО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КОМУ? КОГО? О</a:t>
                      </a:r>
                      <a:r>
                        <a:rPr lang="ru-RU" sz="2800" baseline="0" dirty="0"/>
                        <a:t> КОМ?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ЧЕЙ?</a:t>
                      </a:r>
                      <a:r>
                        <a:rPr lang="ru-RU" sz="2800" baseline="0" dirty="0"/>
                        <a:t> ЧЬЁ?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latin typeface="Agency FB" pitchFamily="34" charset="0"/>
                        </a:rPr>
                        <a:t>I</a:t>
                      </a:r>
                    </a:p>
                    <a:p>
                      <a:pPr algn="ctr"/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ME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>
                          <a:latin typeface="Agency FB" pitchFamily="34" charset="0"/>
                        </a:rPr>
                        <a:t> </a:t>
                      </a:r>
                      <a:r>
                        <a:rPr lang="en-US" sz="3600" b="1" dirty="0">
                          <a:latin typeface="Agency FB" pitchFamily="34" charset="0"/>
                        </a:rPr>
                        <a:t>MY</a:t>
                      </a:r>
                      <a:endParaRPr lang="ru-RU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latin typeface="Agency FB" pitchFamily="34" charset="0"/>
                        </a:rPr>
                        <a:t>HE</a:t>
                      </a:r>
                    </a:p>
                    <a:p>
                      <a:pPr algn="ctr"/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Agency FB" pitchFamily="34" charset="0"/>
                        </a:rPr>
                        <a:t> HIM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Agency FB" pitchFamily="34" charset="0"/>
                        </a:rPr>
                        <a:t> HIS</a:t>
                      </a:r>
                      <a:endParaRPr lang="ru-RU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latin typeface="Agency FB" pitchFamily="34" charset="0"/>
                        </a:rPr>
                        <a:t>SHE</a:t>
                      </a:r>
                    </a:p>
                    <a:p>
                      <a:pPr algn="ctr"/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Agency FB" pitchFamily="34" charset="0"/>
                        </a:rPr>
                        <a:t>HER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Agency FB" pitchFamily="34" charset="0"/>
                        </a:rPr>
                        <a:t> HER </a:t>
                      </a:r>
                      <a:endParaRPr lang="ru-RU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latin typeface="Agency FB" pitchFamily="34" charset="0"/>
                        </a:rPr>
                        <a:t>WE</a:t>
                      </a:r>
                    </a:p>
                    <a:p>
                      <a:pPr algn="ctr"/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Agency FB" pitchFamily="34" charset="0"/>
                        </a:rPr>
                        <a:t> US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Agency FB" pitchFamily="34" charset="0"/>
                        </a:rPr>
                        <a:t>OUR</a:t>
                      </a:r>
                      <a:endParaRPr lang="ru-RU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0625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Agency FB" pitchFamily="34" charset="0"/>
                        </a:rPr>
                        <a:t>THEY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Agency FB" pitchFamily="34" charset="0"/>
                        </a:rPr>
                        <a:t>THEM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latin typeface="Agency FB" pitchFamily="34" charset="0"/>
                        </a:rPr>
                        <a:t>THEIR</a:t>
                      </a:r>
                      <a:endParaRPr lang="ru-RU" sz="3600" b="1" dirty="0"/>
                    </a:p>
                    <a:p>
                      <a:pPr algn="ctr"/>
                      <a:endParaRPr lang="ru-RU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Burkhanov 82\f5f3c0b1850331c1b511b1d49df3d897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916832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VOCABULARY</a:t>
            </a:r>
            <a:br>
              <a:rPr lang="en-US" sz="6000" b="1" dirty="0"/>
            </a:br>
            <a:endParaRPr lang="ru-RU" sz="60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5733256"/>
            <a:ext cx="9144000" cy="112474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5400" b="1" dirty="0">
                <a:solidFill>
                  <a:srgbClr val="FF0000"/>
                </a:solidFill>
              </a:rPr>
              <a:t>PHONE LANGUAGE</a:t>
            </a:r>
            <a:endParaRPr lang="ru-RU" sz="5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Burkhanov 82\WildSoupyDungbeetle-smal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28800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>
                <a:solidFill>
                  <a:srgbClr val="FFC000"/>
                </a:solidFill>
              </a:rPr>
              <a:t>RING</a:t>
            </a:r>
            <a:endParaRPr lang="ru-RU" sz="11500" b="1" dirty="0">
              <a:solidFill>
                <a:srgbClr val="FFC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/>
          <a:lstStyle/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Burkhanov 82\14Techfix-illo-articleLarge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5816" y="0"/>
            <a:ext cx="3168352" cy="234888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</a:rPr>
              <a:t>PHONE </a:t>
            </a:r>
            <a:r>
              <a:rPr lang="en-US" sz="5400" b="1" dirty="0">
                <a:solidFill>
                  <a:srgbClr val="002060"/>
                </a:solidFill>
              </a:rPr>
              <a:t>NUMBER</a:t>
            </a:r>
            <a:endParaRPr lang="ru-RU" sz="6000" b="1" dirty="0">
              <a:solidFill>
                <a:srgbClr val="00206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/>
          <a:lstStyle/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Burkhanov 82\abbd558fd98e50e29ec52680f9eda23e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2776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rgbClr val="FFC000"/>
                </a:solidFill>
              </a:rPr>
              <a:t>PUT DOWN</a:t>
            </a:r>
            <a:endParaRPr lang="ru-RU" sz="9600" b="1" dirty="0">
              <a:solidFill>
                <a:srgbClr val="FFC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1124744"/>
            <a:ext cx="9144000" cy="5733256"/>
          </a:xfrm>
        </p:spPr>
        <p:txBody>
          <a:bodyPr/>
          <a:lstStyle/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Burkhanov 82\hand-gif-ae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558924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/>
              <a:t>PICK UP</a:t>
            </a:r>
            <a:endParaRPr lang="ru-RU" sz="80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-36512" y="0"/>
            <a:ext cx="9144000" cy="6858000"/>
          </a:xfrm>
        </p:spPr>
        <p:txBody>
          <a:bodyPr/>
          <a:lstStyle/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19"/>
          </a:xfrm>
        </p:spPr>
        <p:txBody>
          <a:bodyPr>
            <a:noAutofit/>
          </a:bodyPr>
          <a:lstStyle/>
          <a:p>
            <a:pPr algn="ctr"/>
            <a:endParaRPr lang="ru-RU" sz="48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C813E239-E0E0-48E7-8B80-C21F11A227CC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35496" y="45719"/>
          <a:ext cx="9108504" cy="6812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>
                  <a:extLst>
                    <a:ext uri="{9D8B030D-6E8A-4147-A177-3AD203B41FA5}">
                      <a16:colId xmlns:a16="http://schemas.microsoft.com/office/drawing/2014/main" val="2325255508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1759043376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17764072"/>
                    </a:ext>
                  </a:extLst>
                </a:gridCol>
                <a:gridCol w="1835696">
                  <a:extLst>
                    <a:ext uri="{9D8B030D-6E8A-4147-A177-3AD203B41FA5}">
                      <a16:colId xmlns:a16="http://schemas.microsoft.com/office/drawing/2014/main" val="2266944994"/>
                    </a:ext>
                  </a:extLst>
                </a:gridCol>
              </a:tblGrid>
              <a:tr h="6675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INFINITVE</a:t>
                      </a:r>
                      <a:endParaRPr lang="ru-K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GERUND</a:t>
                      </a:r>
                      <a:endParaRPr lang="ru-K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ZERO INFINITIVE</a:t>
                      </a:r>
                      <a:endParaRPr lang="ru-K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BOTH GERUND AND INFINITIVE</a:t>
                      </a:r>
                      <a:endParaRPr lang="ru-K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487293"/>
                  </a:ext>
                </a:extLst>
              </a:tr>
              <a:tr h="6144722"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sz="3600" dirty="0"/>
                        <a:t>Want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sz="3600" dirty="0"/>
                        <a:t>Decide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sz="3600" dirty="0"/>
                        <a:t>Learn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sz="3600" dirty="0"/>
                        <a:t>Hope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sz="3600" dirty="0"/>
                        <a:t>Promise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sz="3600" dirty="0"/>
                        <a:t>Have 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sz="3600" dirty="0"/>
                        <a:t>Need 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sz="3600" dirty="0"/>
                        <a:t>Would like 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sz="3600" dirty="0"/>
                        <a:t>Plan </a:t>
                      </a:r>
                      <a:endParaRPr lang="ru-KG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sz="3600" dirty="0"/>
                        <a:t>Love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400" i="1" dirty="0"/>
                        <a:t>I love playing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3600" dirty="0"/>
                        <a:t>2. Like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000" i="1" dirty="0"/>
                        <a:t>She likes sleeping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3600" dirty="0"/>
                        <a:t>3. Hate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000" i="1" dirty="0"/>
                        <a:t>Do you hate working?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3600" dirty="0"/>
                        <a:t>4. Mind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2000" i="1" dirty="0"/>
                        <a:t>They didn’t mind flirting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 algn="l">
                        <a:buAutoNum type="arabicPeriod"/>
                      </a:pPr>
                      <a:r>
                        <a:rPr lang="en-US" sz="3200" dirty="0"/>
                        <a:t>Can</a:t>
                      </a:r>
                    </a:p>
                    <a:p>
                      <a:pPr marL="514350" indent="-514350" algn="l">
                        <a:buAutoNum type="arabicPeriod"/>
                      </a:pPr>
                      <a:r>
                        <a:rPr lang="en-US" sz="3200" dirty="0"/>
                        <a:t>Must</a:t>
                      </a:r>
                    </a:p>
                    <a:p>
                      <a:pPr marL="514350" indent="-514350" algn="l">
                        <a:buAutoNum type="arabicPeriod"/>
                      </a:pPr>
                      <a:r>
                        <a:rPr lang="en-US" sz="3200" dirty="0"/>
                        <a:t>Should</a:t>
                      </a:r>
                    </a:p>
                    <a:p>
                      <a:pPr marL="514350" indent="-514350" algn="l">
                        <a:buAutoNum type="arabicPeriod"/>
                      </a:pPr>
                      <a:r>
                        <a:rPr lang="en-US" sz="3200" dirty="0"/>
                        <a:t>Would</a:t>
                      </a:r>
                    </a:p>
                    <a:p>
                      <a:pPr marL="514350" indent="-514350" algn="l">
                        <a:buAutoNum type="arabicPeriod"/>
                      </a:pPr>
                      <a:r>
                        <a:rPr lang="en-US" sz="3200" dirty="0"/>
                        <a:t>May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3200" dirty="0"/>
                        <a:t>-------------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3200" dirty="0"/>
                        <a:t>6. Let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sz="3200" dirty="0"/>
                        <a:t>7. Make </a:t>
                      </a:r>
                      <a:endParaRPr lang="ru-KG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14350" indent="-514350" algn="l">
                        <a:buAutoNum type="arabicPeriod"/>
                      </a:pPr>
                      <a:r>
                        <a:rPr lang="en-US" sz="3200" dirty="0"/>
                        <a:t>Love</a:t>
                      </a:r>
                    </a:p>
                    <a:p>
                      <a:pPr marL="514350" indent="-514350" algn="l">
                        <a:buAutoNum type="arabicPeriod"/>
                      </a:pPr>
                      <a:r>
                        <a:rPr lang="en-US" sz="3200" dirty="0"/>
                        <a:t>Like</a:t>
                      </a:r>
                    </a:p>
                    <a:p>
                      <a:pPr marL="514350" indent="-514350" algn="l">
                        <a:buAutoNum type="arabicPeriod"/>
                      </a:pPr>
                      <a:r>
                        <a:rPr lang="en-US" sz="3200" dirty="0"/>
                        <a:t>Hate</a:t>
                      </a:r>
                    </a:p>
                    <a:p>
                      <a:pPr marL="514350" indent="-514350" algn="l">
                        <a:buAutoNum type="arabicPeriod"/>
                      </a:pPr>
                      <a:r>
                        <a:rPr lang="en-US" sz="3200" dirty="0"/>
                        <a:t>Mind </a:t>
                      </a:r>
                      <a:endParaRPr lang="ru-KG" sz="3200" dirty="0"/>
                    </a:p>
                    <a:p>
                      <a:pPr marL="514350" indent="-514350" algn="l">
                        <a:buAutoNum type="arabicPeriod"/>
                      </a:pPr>
                      <a:endParaRPr lang="ru-KG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4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640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Burkhanov 82\scren-time-gif-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772816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>
                <a:solidFill>
                  <a:srgbClr val="FFC000"/>
                </a:solidFill>
              </a:rPr>
              <a:t>PHONE (v)</a:t>
            </a:r>
            <a:endParaRPr lang="ru-RU" sz="11500" b="1" dirty="0">
              <a:solidFill>
                <a:srgbClr val="FFC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/>
          <a:lstStyle/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Burkhanov 82\giphy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solidFill>
                  <a:srgbClr val="FFC000"/>
                </a:solidFill>
              </a:rPr>
              <a:t>WRONG NUMBER</a:t>
            </a:r>
            <a:endParaRPr lang="ru-RU" sz="8000" b="1" dirty="0">
              <a:solidFill>
                <a:srgbClr val="FFC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/>
          <a:lstStyle/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2348880"/>
            <a:ext cx="9144000" cy="450912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1500" b="1" dirty="0"/>
              <a:t>WORKBOOK</a:t>
            </a:r>
            <a:endParaRPr lang="ru-RU" sz="115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>
            <a:noAutofit/>
          </a:bodyPr>
          <a:lstStyle/>
          <a:p>
            <a:pPr algn="ctr"/>
            <a:r>
              <a:rPr lang="ru-RU" b="1" dirty="0"/>
              <a:t>УПРАЖНЕНИЯ НА НОВЫЕ СЛОВА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476672"/>
            <a:ext cx="9144000" cy="638132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ru-RU" sz="3600" dirty="0"/>
              <a:t>У тебя неправильный номер</a:t>
            </a:r>
          </a:p>
          <a:p>
            <a:pPr marL="514350" indent="-514350">
              <a:buAutoNum type="arabicPeriod"/>
            </a:pPr>
            <a:r>
              <a:rPr lang="ru-RU" sz="3600" dirty="0"/>
              <a:t>У нас неправильный номер</a:t>
            </a:r>
          </a:p>
          <a:p>
            <a:pPr marL="514350" indent="-514350">
              <a:buAutoNum type="arabicPeriod"/>
            </a:pPr>
            <a:r>
              <a:rPr lang="ru-RU" sz="3600" dirty="0"/>
              <a:t>У нее неправильный номер</a:t>
            </a:r>
          </a:p>
          <a:p>
            <a:pPr marL="514350" indent="-514350">
              <a:buAutoNum type="arabicPeriod"/>
            </a:pPr>
            <a:r>
              <a:rPr lang="ru-RU" sz="3600" dirty="0"/>
              <a:t>У него нет неправильного номера</a:t>
            </a:r>
          </a:p>
          <a:p>
            <a:pPr marL="514350" indent="-514350">
              <a:buAutoNum type="arabicPeriod"/>
            </a:pPr>
            <a:r>
              <a:rPr lang="ru-RU" sz="3600" dirty="0"/>
              <a:t>У них неправильный номер?</a:t>
            </a:r>
          </a:p>
          <a:p>
            <a:pPr marL="514350" indent="-514350">
              <a:buAutoNum type="arabicPeriod"/>
            </a:pPr>
            <a:r>
              <a:rPr lang="ru-RU" sz="3600" dirty="0"/>
              <a:t>У нас был неправильный номер</a:t>
            </a:r>
          </a:p>
          <a:p>
            <a:pPr marL="514350" indent="-514350">
              <a:buAutoNum type="arabicPeriod"/>
            </a:pPr>
            <a:r>
              <a:rPr lang="ru-RU" sz="3600" dirty="0"/>
              <a:t>Почему у тебя был неправильный номер?</a:t>
            </a:r>
          </a:p>
          <a:p>
            <a:pPr marL="514350" indent="-514350">
              <a:buAutoNum type="arabicPeriod"/>
            </a:pPr>
            <a:r>
              <a:rPr lang="ru-RU" sz="3600" dirty="0"/>
              <a:t>У нее будет неправильный номер</a:t>
            </a:r>
          </a:p>
          <a:p>
            <a:pPr marL="514350" indent="-514350">
              <a:buAutoNum type="arabicPeriod"/>
            </a:pPr>
            <a:r>
              <a:rPr lang="ru-RU" sz="3600" dirty="0"/>
              <a:t>У него не было неправильного номера</a:t>
            </a:r>
          </a:p>
          <a:p>
            <a:pPr marL="514350" indent="-514350">
              <a:buAutoNum type="arabicPeriod"/>
            </a:pPr>
            <a:endParaRPr lang="ru-RU"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УПРАЖНЕНИЯ НА НОВЫЕ СЛОВА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3600" dirty="0"/>
              <a:t>Я звоню тебе</a:t>
            </a:r>
          </a:p>
          <a:p>
            <a:pPr marL="514350" indent="-514350">
              <a:buAutoNum type="arabicPeriod"/>
            </a:pPr>
            <a:r>
              <a:rPr lang="ru-RU" sz="3600" dirty="0"/>
              <a:t>Ты звонишь мне</a:t>
            </a:r>
          </a:p>
          <a:p>
            <a:pPr marL="514350" indent="-514350">
              <a:buAutoNum type="arabicPeriod"/>
            </a:pPr>
            <a:r>
              <a:rPr lang="ru-RU" sz="3600" dirty="0"/>
              <a:t>Она не звонит нам</a:t>
            </a:r>
          </a:p>
          <a:p>
            <a:pPr marL="514350" indent="-514350">
              <a:buAutoNum type="arabicPeriod"/>
            </a:pPr>
            <a:r>
              <a:rPr lang="ru-RU" sz="3600" dirty="0"/>
              <a:t>Он не будет звонить ей</a:t>
            </a:r>
          </a:p>
          <a:p>
            <a:pPr marL="514350" indent="-514350">
              <a:buAutoNum type="arabicPeriod"/>
            </a:pPr>
            <a:r>
              <a:rPr lang="ru-RU" sz="3600" dirty="0"/>
              <a:t>Мы позвоним ему</a:t>
            </a:r>
          </a:p>
          <a:p>
            <a:pPr marL="514350" indent="-514350">
              <a:buAutoNum type="arabicPeriod"/>
            </a:pPr>
            <a:r>
              <a:rPr lang="ru-RU" sz="3600" dirty="0"/>
              <a:t>Она позвонит тебе?</a:t>
            </a:r>
          </a:p>
          <a:p>
            <a:pPr marL="514350" indent="-514350">
              <a:buAutoNum type="arabicPeriod"/>
            </a:pPr>
            <a:r>
              <a:rPr lang="ru-RU" sz="3600" dirty="0"/>
              <a:t>Она звонит тебе?</a:t>
            </a:r>
          </a:p>
          <a:p>
            <a:pPr marL="514350" indent="-514350">
              <a:buAutoNum type="arabicPeriod"/>
            </a:pPr>
            <a:r>
              <a:rPr lang="ru-RU" sz="3600" dirty="0"/>
              <a:t>Когда она позвонила тебе?</a:t>
            </a:r>
          </a:p>
          <a:p>
            <a:pPr marL="514350" indent="-514350">
              <a:buAutoNum type="arabicPeriod"/>
            </a:pPr>
            <a:r>
              <a:rPr lang="ru-RU" sz="3600" dirty="0"/>
              <a:t>Они не звонили нам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pPr algn="ctr"/>
            <a:r>
              <a:rPr lang="ru-RU" b="1" dirty="0"/>
              <a:t>УПРАЖНЕНИЯ НА НОВЫЕ СЛОВА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3600" dirty="0"/>
              <a:t>Я не беру трубку</a:t>
            </a:r>
          </a:p>
          <a:p>
            <a:pPr marL="514350" indent="-514350">
              <a:buAutoNum type="arabicPeriod"/>
            </a:pPr>
            <a:r>
              <a:rPr lang="ru-RU" sz="3600" dirty="0"/>
              <a:t>Ты возьмешь трубку?</a:t>
            </a:r>
          </a:p>
          <a:p>
            <a:pPr marL="514350" indent="-514350">
              <a:buAutoNum type="arabicPeriod"/>
            </a:pPr>
            <a:r>
              <a:rPr lang="ru-RU" sz="3600" dirty="0"/>
              <a:t>Она не берет трубку</a:t>
            </a:r>
          </a:p>
          <a:p>
            <a:pPr marL="514350" indent="-514350">
              <a:buAutoNum type="arabicPeriod"/>
            </a:pPr>
            <a:r>
              <a:rPr lang="ru-RU" sz="3600" dirty="0"/>
              <a:t>Ты взяла трубку</a:t>
            </a:r>
          </a:p>
          <a:p>
            <a:pPr marL="514350" indent="-514350">
              <a:buAutoNum type="arabicPeriod"/>
            </a:pPr>
            <a:r>
              <a:rPr lang="ru-RU" sz="3600" dirty="0"/>
              <a:t>Мы не взяли трубку</a:t>
            </a:r>
          </a:p>
          <a:p>
            <a:pPr marL="514350" indent="-514350">
              <a:buAutoNum type="arabicPeriod"/>
            </a:pPr>
            <a:r>
              <a:rPr lang="ru-RU" sz="3600" dirty="0"/>
              <a:t>Почему ты взял трубку?</a:t>
            </a:r>
          </a:p>
          <a:p>
            <a:pPr marL="514350" indent="-514350">
              <a:buAutoNum type="arabicPeriod"/>
            </a:pPr>
            <a:r>
              <a:rPr lang="ru-RU" sz="3600" dirty="0"/>
              <a:t>Мы взяли трубку</a:t>
            </a:r>
          </a:p>
          <a:p>
            <a:pPr marL="514350" indent="-514350">
              <a:buAutoNum type="arabicPeriod"/>
            </a:pPr>
            <a:r>
              <a:rPr lang="ru-RU" sz="3600" dirty="0"/>
              <a:t>Как ты берешь трубку?</a:t>
            </a:r>
          </a:p>
          <a:p>
            <a:pPr marL="514350" indent="-514350">
              <a:buAutoNum type="arabicPeriod"/>
            </a:pPr>
            <a:r>
              <a:rPr lang="ru-RU" sz="3600" dirty="0"/>
              <a:t>Он не берет трубку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rmAutofit/>
          </a:bodyPr>
          <a:lstStyle/>
          <a:p>
            <a:pPr algn="ctr"/>
            <a:r>
              <a:rPr lang="ru-RU" sz="4400" b="1" dirty="0"/>
              <a:t>УПРАЖНЕНИЕ НА НОВЫЕ СЛОВА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3600" dirty="0"/>
              <a:t>Оно звонит</a:t>
            </a:r>
          </a:p>
          <a:p>
            <a:pPr marL="514350" indent="-514350">
              <a:buAutoNum type="arabicPeriod"/>
            </a:pPr>
            <a:r>
              <a:rPr lang="ru-RU" sz="3600" dirty="0"/>
              <a:t>Мой телефон звонит</a:t>
            </a:r>
          </a:p>
          <a:p>
            <a:pPr marL="514350" indent="-514350">
              <a:buAutoNum type="arabicPeriod"/>
            </a:pPr>
            <a:r>
              <a:rPr lang="ru-RU" sz="3600" dirty="0"/>
              <a:t>Ее телефон звонит</a:t>
            </a:r>
          </a:p>
          <a:p>
            <a:pPr marL="514350" indent="-514350">
              <a:buAutoNum type="arabicPeriod"/>
            </a:pPr>
            <a:r>
              <a:rPr lang="ru-RU" sz="3600"/>
              <a:t>Наш </a:t>
            </a:r>
            <a:r>
              <a:rPr lang="ru-RU" sz="3600" dirty="0"/>
              <a:t>телефон звонит</a:t>
            </a:r>
          </a:p>
          <a:p>
            <a:pPr marL="514350" indent="-514350">
              <a:buAutoNum type="arabicPeriod"/>
            </a:pPr>
            <a:r>
              <a:rPr lang="ru-RU" sz="3600" dirty="0"/>
              <a:t>Ей телефон не зазвонит</a:t>
            </a:r>
          </a:p>
          <a:p>
            <a:pPr marL="514350" indent="-514350">
              <a:buAutoNum type="arabicPeriod"/>
            </a:pPr>
            <a:r>
              <a:rPr lang="ru-RU" sz="3600" dirty="0"/>
              <a:t>Его телефон не звонит</a:t>
            </a:r>
          </a:p>
          <a:p>
            <a:pPr marL="514350" indent="-514350">
              <a:buAutoNum type="arabicPeriod"/>
            </a:pPr>
            <a:r>
              <a:rPr lang="ru-RU" sz="3600" dirty="0"/>
              <a:t>Наш телефон не зазвенел </a:t>
            </a:r>
          </a:p>
          <a:p>
            <a:pPr marL="514350" indent="-514350">
              <a:buAutoNum type="arabicPeriod"/>
            </a:pPr>
            <a:r>
              <a:rPr lang="ru-RU" sz="3600" dirty="0"/>
              <a:t>Твой телефон зазвенел?</a:t>
            </a:r>
          </a:p>
          <a:p>
            <a:pPr marL="514350" indent="-514350">
              <a:buAutoNum type="arabicPeriod"/>
            </a:pPr>
            <a:r>
              <a:rPr lang="ru-RU" sz="3600" dirty="0"/>
              <a:t>Твой  телефон не зазвенел</a:t>
            </a:r>
          </a:p>
          <a:p>
            <a:pPr marL="514350" indent="-514350">
              <a:buAutoNum type="arabicPeriod"/>
            </a:pPr>
            <a:endParaRPr lang="ru-RU" sz="3600" dirty="0"/>
          </a:p>
          <a:p>
            <a:pPr marL="514350" indent="-514350">
              <a:buAutoNum type="arabicPeriod"/>
            </a:pPr>
            <a:endParaRPr lang="ru-RU" sz="3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dirty="0"/>
              <a:t>УПРАЖЕНЕНИЕ НА НОВЫЕ СЛОВА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3600" dirty="0"/>
              <a:t>Поставь телефон</a:t>
            </a:r>
          </a:p>
          <a:p>
            <a:pPr marL="514350" indent="-514350">
              <a:buAutoNum type="arabicPeriod"/>
            </a:pPr>
            <a:r>
              <a:rPr lang="ru-RU" sz="3600" dirty="0"/>
              <a:t>Я могу поставить телефон</a:t>
            </a:r>
          </a:p>
          <a:p>
            <a:pPr marL="514350" indent="-514350">
              <a:buAutoNum type="arabicPeriod"/>
            </a:pPr>
            <a:r>
              <a:rPr lang="ru-RU" sz="3600" dirty="0"/>
              <a:t>Она должна поставить телефон</a:t>
            </a:r>
          </a:p>
          <a:p>
            <a:pPr marL="514350" indent="-514350">
              <a:buAutoNum type="arabicPeriod"/>
            </a:pPr>
            <a:r>
              <a:rPr lang="ru-RU" sz="3600" dirty="0"/>
              <a:t>Почему я должен ставить?</a:t>
            </a:r>
          </a:p>
          <a:p>
            <a:pPr marL="514350" indent="-514350">
              <a:buAutoNum type="arabicPeriod"/>
            </a:pPr>
            <a:r>
              <a:rPr lang="ru-RU" sz="3600" dirty="0"/>
              <a:t>Она не должна ставить телефон</a:t>
            </a:r>
          </a:p>
          <a:p>
            <a:pPr marL="514350" indent="-514350">
              <a:buAutoNum type="arabicPeriod"/>
            </a:pPr>
            <a:r>
              <a:rPr lang="ru-RU" sz="3600" dirty="0"/>
              <a:t>Ты поставил телефон?</a:t>
            </a:r>
          </a:p>
          <a:p>
            <a:pPr marL="514350" indent="-514350">
              <a:buAutoNum type="arabicPeriod"/>
            </a:pPr>
            <a:r>
              <a:rPr lang="ru-RU" sz="3600" dirty="0"/>
              <a:t>Почему ты поставил телефон?</a:t>
            </a:r>
          </a:p>
          <a:p>
            <a:pPr marL="514350" indent="-514350">
              <a:buAutoNum type="arabicPeriod"/>
            </a:pPr>
            <a:r>
              <a:rPr lang="ru-RU" sz="3600" dirty="0"/>
              <a:t>Она поставила телефон</a:t>
            </a:r>
          </a:p>
          <a:p>
            <a:pPr marL="514350" indent="-514350">
              <a:buAutoNum type="arabicPeriod"/>
            </a:pPr>
            <a:r>
              <a:rPr lang="ru-RU" sz="3600" dirty="0"/>
              <a:t>Мы не поставим телефон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68D0B-A886-AEB9-AD92-69DBC227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A8928-15AB-BA2A-A327-1335CA88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4A7E56FD-7E69-79A5-4920-CF68D3015C7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0" y="2348880"/>
            <a:ext cx="9144000" cy="450912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1500" b="1" dirty="0"/>
              <a:t>WHO AM I?</a:t>
            </a:r>
            <a:endParaRPr lang="ru-RU" sz="11500" b="1" dirty="0"/>
          </a:p>
        </p:txBody>
      </p:sp>
    </p:spTree>
    <p:extLst>
      <p:ext uri="{BB962C8B-B14F-4D97-AF65-F5344CB8AC3E}">
        <p14:creationId xmlns:p14="http://schemas.microsoft.com/office/powerpoint/2010/main" val="73091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Burkhanov 82\E9k6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INTERESTING FACT</a:t>
            </a:r>
            <a:endParaRPr lang="ru-RU" sz="60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b="1" dirty="0">
                <a:solidFill>
                  <a:schemeClr val="accent2">
                    <a:lumMod val="50000"/>
                  </a:schemeClr>
                </a:solidFill>
              </a:rPr>
              <a:t>Английский язык является официальным языком 67 стран мира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/>
              <a:t>ЧТО ИЗУЧАЕМ СЕГОДНЯ?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92696"/>
            <a:ext cx="9144000" cy="616530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ru-RU" sz="3600" dirty="0"/>
              <a:t>В английском языке существует несколько видов местоимений.</a:t>
            </a:r>
            <a:r>
              <a:rPr lang="en-US" sz="3600" dirty="0"/>
              <a:t> </a:t>
            </a:r>
            <a:r>
              <a:rPr lang="ru-RU" sz="3600" dirty="0"/>
              <a:t>Объектные местоимения отвечают на вопрос «кому?», «кем?», «о ком?» и «кого?».</a:t>
            </a:r>
          </a:p>
          <a:p>
            <a:pPr algn="ctr">
              <a:buNone/>
            </a:pPr>
            <a:endParaRPr lang="ru-RU" sz="3600" dirty="0"/>
          </a:p>
          <a:p>
            <a:pPr algn="ctr">
              <a:buNone/>
            </a:pPr>
            <a:r>
              <a:rPr lang="ru-RU" sz="3600" dirty="0"/>
              <a:t>НАПРИМЕР</a:t>
            </a:r>
            <a:r>
              <a:rPr lang="en-US" sz="3600" dirty="0"/>
              <a:t>:</a:t>
            </a:r>
            <a:endParaRPr lang="ru-RU" sz="3600" dirty="0"/>
          </a:p>
          <a:p>
            <a:pPr algn="ctr">
              <a:buNone/>
            </a:pPr>
            <a:endParaRPr lang="ru-RU" sz="3600" dirty="0"/>
          </a:p>
          <a:p>
            <a:pPr algn="ctr">
              <a:buNone/>
            </a:pPr>
            <a:r>
              <a:rPr lang="en-US" sz="3600" i="1" dirty="0"/>
              <a:t>I know </a:t>
            </a:r>
            <a:r>
              <a:rPr lang="en-US" sz="3600" b="1" i="1" dirty="0">
                <a:solidFill>
                  <a:srgbClr val="FF0000"/>
                </a:solidFill>
              </a:rPr>
              <a:t>him</a:t>
            </a:r>
          </a:p>
          <a:p>
            <a:pPr algn="ctr">
              <a:buNone/>
            </a:pPr>
            <a:r>
              <a:rPr lang="en-US" sz="3600" i="1" dirty="0"/>
              <a:t>She loves </a:t>
            </a:r>
            <a:r>
              <a:rPr lang="en-US" sz="3600" b="1" i="1" dirty="0">
                <a:solidFill>
                  <a:srgbClr val="FF0000"/>
                </a:solidFill>
              </a:rPr>
              <a:t>me</a:t>
            </a:r>
          </a:p>
          <a:p>
            <a:pPr algn="ctr">
              <a:buNone/>
            </a:pPr>
            <a:r>
              <a:rPr lang="en-US" sz="3600" i="1" dirty="0"/>
              <a:t>They came to </a:t>
            </a:r>
            <a:r>
              <a:rPr lang="en-US" sz="3600" b="1" i="1" dirty="0">
                <a:solidFill>
                  <a:srgbClr val="FF0000"/>
                </a:solidFill>
              </a:rPr>
              <a:t>us</a:t>
            </a:r>
            <a:endParaRPr lang="ru-RU" sz="36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/>
              <a:t>ДРУГИЕ ПРИМЕРЫ ИСПОЛЬЗОВАНИЯ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8800" dirty="0"/>
              <a:t>I drive </a:t>
            </a:r>
            <a:r>
              <a:rPr lang="en-US" sz="8800" b="1" dirty="0">
                <a:solidFill>
                  <a:srgbClr val="FF0000"/>
                </a:solidFill>
              </a:rPr>
              <a:t>him</a:t>
            </a:r>
            <a:r>
              <a:rPr lang="en-US" sz="8800" dirty="0"/>
              <a:t> to the job</a:t>
            </a:r>
          </a:p>
          <a:p>
            <a:pPr algn="ctr">
              <a:buNone/>
            </a:pPr>
            <a:r>
              <a:rPr lang="en-US" sz="8800" dirty="0"/>
              <a:t>She speaks to </a:t>
            </a:r>
            <a:r>
              <a:rPr lang="en-US" sz="8800" b="1" dirty="0">
                <a:solidFill>
                  <a:srgbClr val="FF0000"/>
                </a:solidFill>
              </a:rPr>
              <a:t>them</a:t>
            </a:r>
          </a:p>
          <a:p>
            <a:pPr algn="ctr">
              <a:buNone/>
            </a:pPr>
            <a:r>
              <a:rPr lang="en-US" sz="8800" dirty="0"/>
              <a:t>A coach trains </a:t>
            </a:r>
            <a:r>
              <a:rPr lang="en-US" sz="8800" b="1" dirty="0">
                <a:solidFill>
                  <a:srgbClr val="FF0000"/>
                </a:solidFill>
              </a:rPr>
              <a:t>us</a:t>
            </a:r>
          </a:p>
          <a:p>
            <a:pPr algn="ctr">
              <a:buNone/>
            </a:pPr>
            <a:r>
              <a:rPr lang="en-US" sz="8800" dirty="0"/>
              <a:t>I don’t like </a:t>
            </a:r>
            <a:r>
              <a:rPr lang="en-US" sz="8800" b="1" dirty="0">
                <a:solidFill>
                  <a:srgbClr val="FF0000"/>
                </a:solidFill>
              </a:rPr>
              <a:t>her</a:t>
            </a:r>
            <a:endParaRPr lang="ru-RU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ТРЕНИРУЕМ МЫШЕЧНУЮ ПАМЯТЬ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79512" y="908720"/>
            <a:ext cx="8964488" cy="5949280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ru-RU" sz="3600" dirty="0"/>
              <a:t>Я знаю его</a:t>
            </a:r>
          </a:p>
          <a:p>
            <a:pPr marL="514350" indent="-514350">
              <a:buAutoNum type="arabicPeriod"/>
            </a:pPr>
            <a:r>
              <a:rPr lang="ru-RU" sz="3600" dirty="0"/>
              <a:t>Он знает меня</a:t>
            </a:r>
          </a:p>
          <a:p>
            <a:pPr marL="514350" indent="-514350">
              <a:buAutoNum type="arabicPeriod"/>
            </a:pPr>
            <a:r>
              <a:rPr lang="ru-RU" sz="3600" dirty="0"/>
              <a:t>Мы знаем их</a:t>
            </a:r>
          </a:p>
          <a:p>
            <a:pPr marL="514350" indent="-514350">
              <a:buAutoNum type="arabicPeriod"/>
            </a:pPr>
            <a:r>
              <a:rPr lang="ru-RU" sz="3600" dirty="0"/>
              <a:t>Ты знаешь ее?</a:t>
            </a:r>
          </a:p>
          <a:p>
            <a:pPr marL="514350" indent="-514350">
              <a:buAutoNum type="arabicPeriod"/>
            </a:pPr>
            <a:r>
              <a:rPr lang="ru-RU" sz="3600" dirty="0"/>
              <a:t>Мы будем знать его</a:t>
            </a:r>
          </a:p>
          <a:p>
            <a:pPr marL="514350" indent="-514350">
              <a:buAutoNum type="arabicPeriod"/>
            </a:pPr>
            <a:r>
              <a:rPr lang="ru-RU" sz="3600" dirty="0"/>
              <a:t>Я знал их</a:t>
            </a:r>
          </a:p>
          <a:p>
            <a:pPr marL="514350" indent="-514350">
              <a:buAutoNum type="arabicPeriod"/>
            </a:pPr>
            <a:r>
              <a:rPr lang="ru-RU" sz="3600" dirty="0"/>
              <a:t>Он знал меня</a:t>
            </a:r>
          </a:p>
          <a:p>
            <a:pPr marL="514350" indent="-514350">
              <a:buAutoNum type="arabicPeriod"/>
            </a:pPr>
            <a:r>
              <a:rPr lang="ru-RU" sz="3600" dirty="0"/>
              <a:t>Они не знали ее</a:t>
            </a:r>
          </a:p>
          <a:p>
            <a:pPr marL="514350" indent="-514350">
              <a:buAutoNum type="arabicPeriod"/>
            </a:pPr>
            <a:r>
              <a:rPr lang="ru-RU" sz="3600" dirty="0"/>
              <a:t>Ты знал нас?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rmAutofit/>
          </a:bodyPr>
          <a:lstStyle/>
          <a:p>
            <a:pPr algn="ctr"/>
            <a:r>
              <a:rPr lang="ru-RU" b="1" dirty="0"/>
              <a:t>ТРЕНИРУЕМ МЫШЕЧНУЮ ПАМЯТЬ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79512" y="980728"/>
            <a:ext cx="8964488" cy="5877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3600" dirty="0"/>
              <a:t>Я понимаю его</a:t>
            </a:r>
          </a:p>
          <a:p>
            <a:pPr marL="514350" indent="-514350">
              <a:buAutoNum type="arabicPeriod"/>
            </a:pPr>
            <a:r>
              <a:rPr lang="ru-RU" sz="3600" dirty="0"/>
              <a:t>Он не понимает нас</a:t>
            </a:r>
          </a:p>
          <a:p>
            <a:pPr marL="514350" indent="-514350">
              <a:buAutoNum type="arabicPeriod"/>
            </a:pPr>
            <a:r>
              <a:rPr lang="ru-RU" sz="3600" dirty="0"/>
              <a:t>Как ты понял ее?</a:t>
            </a:r>
          </a:p>
          <a:p>
            <a:pPr marL="514350" indent="-514350">
              <a:buAutoNum type="arabicPeriod"/>
            </a:pPr>
            <a:r>
              <a:rPr lang="ru-RU" sz="3600" dirty="0"/>
              <a:t>Они не понимают меня</a:t>
            </a:r>
          </a:p>
          <a:p>
            <a:pPr marL="514350" indent="-514350">
              <a:buAutoNum type="arabicPeriod"/>
            </a:pPr>
            <a:r>
              <a:rPr lang="ru-RU" sz="3600" dirty="0"/>
              <a:t>Как ты понимаешь нас?</a:t>
            </a:r>
          </a:p>
          <a:p>
            <a:pPr marL="514350" indent="-514350">
              <a:buAutoNum type="arabicPeriod"/>
            </a:pPr>
            <a:r>
              <a:rPr lang="ru-RU" sz="3600" dirty="0"/>
              <a:t>Я пойму их</a:t>
            </a:r>
          </a:p>
          <a:p>
            <a:pPr marL="514350" indent="-514350">
              <a:buAutoNum type="arabicPeriod"/>
            </a:pPr>
            <a:r>
              <a:rPr lang="ru-RU" sz="3600" dirty="0"/>
              <a:t>Ты не поймешь ее</a:t>
            </a:r>
          </a:p>
          <a:p>
            <a:pPr marL="514350" indent="-514350">
              <a:buAutoNum type="arabicPeriod"/>
            </a:pPr>
            <a:r>
              <a:rPr lang="ru-RU" sz="3600" dirty="0"/>
              <a:t>Ты поймешь ее?</a:t>
            </a:r>
          </a:p>
          <a:p>
            <a:pPr marL="514350" indent="-514350">
              <a:buAutoNum type="arabicPeriod"/>
            </a:pPr>
            <a:r>
              <a:rPr lang="ru-RU" sz="3600" dirty="0"/>
              <a:t>Мы не поняли тебя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urkhanov 82\a9a451c9-668c-4a41-8290-682b18b8e507_rw_120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dirty="0">
                <a:solidFill>
                  <a:srgbClr val="FFC000"/>
                </a:solidFill>
              </a:rPr>
              <a:t>ПРИТЯЖАТЕЛЬНЫЕ МЕСТОИМЕНИЯ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980728"/>
            <a:ext cx="9144000" cy="5877272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2800" dirty="0"/>
          </a:p>
          <a:p>
            <a:pPr algn="ctr">
              <a:buNone/>
            </a:pPr>
            <a:endParaRPr lang="en-US" sz="2800" dirty="0"/>
          </a:p>
          <a:p>
            <a:pPr algn="ctr">
              <a:buNone/>
            </a:pPr>
            <a:endParaRPr lang="en-US" sz="2800" dirty="0"/>
          </a:p>
          <a:p>
            <a:pPr algn="ctr">
              <a:buNone/>
            </a:pPr>
            <a:endParaRPr lang="en-US" sz="2800" dirty="0"/>
          </a:p>
          <a:p>
            <a:pPr algn="ctr">
              <a:buNone/>
            </a:pPr>
            <a:endParaRPr lang="en-US" sz="2800" dirty="0"/>
          </a:p>
          <a:p>
            <a:pPr algn="ctr">
              <a:buNone/>
            </a:pPr>
            <a:endParaRPr lang="en-US" sz="2800" dirty="0"/>
          </a:p>
          <a:p>
            <a:pPr algn="ctr">
              <a:buNone/>
            </a:pPr>
            <a:endParaRPr lang="en-US" sz="2800" dirty="0"/>
          </a:p>
          <a:p>
            <a:pPr algn="ctr">
              <a:buNone/>
            </a:pPr>
            <a:endParaRPr lang="en-US" sz="2800" dirty="0">
              <a:solidFill>
                <a:srgbClr val="002060"/>
              </a:solidFill>
            </a:endParaRPr>
          </a:p>
          <a:p>
            <a:pPr algn="ctr">
              <a:buNone/>
            </a:pPr>
            <a:r>
              <a:rPr lang="ru-RU" sz="2800" dirty="0">
                <a:solidFill>
                  <a:srgbClr val="002060"/>
                </a:solidFill>
              </a:rPr>
              <a:t>Твой парень – мой парень. Мой парень – твой брат</a:t>
            </a:r>
          </a:p>
          <a:p>
            <a:pPr algn="ctr">
              <a:buNone/>
            </a:pPr>
            <a:r>
              <a:rPr lang="ru-RU" sz="2800" dirty="0"/>
              <a:t>Это лучше всего иллюстрирует то, что мы с вами будем изучать</a:t>
            </a:r>
            <a:r>
              <a:rPr lang="en-US" sz="2800" dirty="0"/>
              <a:t> </a:t>
            </a:r>
            <a:r>
              <a:rPr lang="ru-RU" sz="2800" dirty="0"/>
              <a:t>прямо сейчас</a:t>
            </a:r>
          </a:p>
        </p:txBody>
      </p:sp>
      <p:pic>
        <p:nvPicPr>
          <p:cNvPr id="1027" name="Picture 3" descr="D:\Burkhanov 82\23cd7c9a0d8b9493b1054a9fe51292e8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937153">
            <a:off x="6797670" y="3358706"/>
            <a:ext cx="2010486" cy="1173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/>
              <a:t>ТРЕНИРУЕМ МЫШЕЧНУЮ ПАМЯТЬ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79512" y="980728"/>
            <a:ext cx="8964488" cy="587727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3600" dirty="0"/>
              <a:t>Это моя книга</a:t>
            </a:r>
          </a:p>
          <a:p>
            <a:pPr marL="514350" indent="-514350">
              <a:buAutoNum type="arabicPeriod"/>
            </a:pPr>
            <a:r>
              <a:rPr lang="ru-RU" sz="3600" dirty="0"/>
              <a:t>Это наш кофе</a:t>
            </a:r>
          </a:p>
          <a:p>
            <a:pPr marL="514350" indent="-514350">
              <a:buAutoNum type="arabicPeriod"/>
            </a:pPr>
            <a:r>
              <a:rPr lang="ru-RU" sz="3600" dirty="0"/>
              <a:t>Это их дом</a:t>
            </a:r>
          </a:p>
          <a:p>
            <a:pPr marL="514350" indent="-514350">
              <a:buAutoNum type="arabicPeriod"/>
            </a:pPr>
            <a:r>
              <a:rPr lang="ru-RU" sz="3600" dirty="0"/>
              <a:t>Это ее сумка</a:t>
            </a:r>
          </a:p>
          <a:p>
            <a:pPr marL="514350" indent="-514350">
              <a:buAutoNum type="arabicPeriod"/>
            </a:pPr>
            <a:r>
              <a:rPr lang="ru-RU" sz="3600" dirty="0"/>
              <a:t>Это наш мяч</a:t>
            </a:r>
          </a:p>
          <a:p>
            <a:pPr marL="514350" indent="-514350">
              <a:buAutoNum type="arabicPeriod"/>
            </a:pPr>
            <a:r>
              <a:rPr lang="ru-RU" sz="3600" dirty="0"/>
              <a:t>Это ее мяч?</a:t>
            </a:r>
          </a:p>
          <a:p>
            <a:pPr marL="514350" indent="-514350">
              <a:buAutoNum type="arabicPeriod"/>
            </a:pPr>
            <a:r>
              <a:rPr lang="ru-RU" sz="3600" dirty="0"/>
              <a:t>Почему это ее мяч?</a:t>
            </a:r>
          </a:p>
          <a:p>
            <a:pPr marL="514350" indent="-514350">
              <a:buAutoNum type="arabicPeriod"/>
            </a:pPr>
            <a:r>
              <a:rPr lang="ru-RU" sz="3600" dirty="0"/>
              <a:t>Это не наша ручка</a:t>
            </a:r>
          </a:p>
          <a:p>
            <a:pPr marL="514350" indent="-514350">
              <a:buAutoNum type="arabicPeriod"/>
            </a:pPr>
            <a:r>
              <a:rPr lang="ru-RU" sz="3600" dirty="0"/>
              <a:t>Моя ручка была красной</a:t>
            </a:r>
          </a:p>
          <a:p>
            <a:pPr marL="514350" indent="-514350">
              <a:buAutoNum type="arabicPeriod"/>
            </a:pPr>
            <a:endParaRPr lang="ru-RU" sz="3600" dirty="0"/>
          </a:p>
          <a:p>
            <a:pPr marL="514350" indent="-514350">
              <a:buAutoNum type="arabicPeriod"/>
            </a:pPr>
            <a:endParaRPr lang="ru-RU" sz="3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праведливость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Perpetua"/>
        <a:ea typeface=""/>
        <a:cs typeface=""/>
      </a:majorFont>
      <a:minorFont>
        <a:latin typeface="Perpetua"/>
        <a:ea typeface=""/>
        <a:cs typeface="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619</TotalTime>
  <Words>698</Words>
  <Application>Microsoft Office PowerPoint</Application>
  <PresentationFormat>Экран (4:3)</PresentationFormat>
  <Paragraphs>200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Agency FB</vt:lpstr>
      <vt:lpstr>Arial</vt:lpstr>
      <vt:lpstr>Perpetua</vt:lpstr>
      <vt:lpstr>Wingdings 2</vt:lpstr>
      <vt:lpstr>Справедливость</vt:lpstr>
      <vt:lpstr>Презентация PowerPoint</vt:lpstr>
      <vt:lpstr>Презентация PowerPoint</vt:lpstr>
      <vt:lpstr>INTERESTING FACT</vt:lpstr>
      <vt:lpstr>ЧТО ИЗУЧАЕМ СЕГОДНЯ?</vt:lpstr>
      <vt:lpstr>ДРУГИЕ ПРИМЕРЫ ИСПОЛЬЗОВАНИЯ</vt:lpstr>
      <vt:lpstr>ТРЕНИРУЕМ МЫШЕЧНУЮ ПАМЯТЬ</vt:lpstr>
      <vt:lpstr>ТРЕНИРУЕМ МЫШЕЧНУЮ ПАМЯТЬ</vt:lpstr>
      <vt:lpstr>ПРИТЯЖАТЕЛЬНЫЕ МЕСТОИМЕНИЯ</vt:lpstr>
      <vt:lpstr>ТРЕНИРУЕМ МЫШЕЧНУЮ ПАМЯТЬ</vt:lpstr>
      <vt:lpstr>ТРЕНИРУЕМ МЫШЕЧНУЮ ПАМЯТЬ</vt:lpstr>
      <vt:lpstr>Возвратные местоимения </vt:lpstr>
      <vt:lpstr>Возвратные местоимения </vt:lpstr>
      <vt:lpstr>ТРЕНИРУЕМ МЫШЕЧНУЮ ПАМЯТЬ</vt:lpstr>
      <vt:lpstr>Презентация PowerPoint</vt:lpstr>
      <vt:lpstr>VOCABULARY </vt:lpstr>
      <vt:lpstr>RING</vt:lpstr>
      <vt:lpstr>PHONE NUMBER</vt:lpstr>
      <vt:lpstr>PUT DOWN</vt:lpstr>
      <vt:lpstr>PICK UP</vt:lpstr>
      <vt:lpstr>PHONE (v)</vt:lpstr>
      <vt:lpstr>WRONG NUMBER</vt:lpstr>
      <vt:lpstr>Презентация PowerPoint</vt:lpstr>
      <vt:lpstr>УПРАЖНЕНИЯ НА НОВЫЕ СЛОВА</vt:lpstr>
      <vt:lpstr>УПРАЖНЕНИЯ НА НОВЫЕ СЛОВА</vt:lpstr>
      <vt:lpstr>УПРАЖНЕНИЯ НА НОВЫЕ СЛОВА</vt:lpstr>
      <vt:lpstr>УПРАЖНЕНИЕ НА НОВЫЕ СЛОВА</vt:lpstr>
      <vt:lpstr>УПРАЖЕНЕНИЕ НА НОВЫЕ СЛОВА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Даниель Токтогонов</cp:lastModifiedBy>
  <cp:revision>25</cp:revision>
  <dcterms:created xsi:type="dcterms:W3CDTF">2020-07-02T10:54:02Z</dcterms:created>
  <dcterms:modified xsi:type="dcterms:W3CDTF">2025-05-22T11:53:38Z</dcterms:modified>
</cp:coreProperties>
</file>